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4"/>
  </p:notesMasterIdLst>
  <p:sldIdLst>
    <p:sldId id="276" r:id="rId2"/>
    <p:sldId id="275" r:id="rId3"/>
    <p:sldId id="320" r:id="rId4"/>
    <p:sldId id="321" r:id="rId5"/>
    <p:sldId id="322" r:id="rId6"/>
    <p:sldId id="323" r:id="rId7"/>
    <p:sldId id="264" r:id="rId8"/>
    <p:sldId id="266" r:id="rId9"/>
    <p:sldId id="269" r:id="rId10"/>
    <p:sldId id="270" r:id="rId11"/>
    <p:sldId id="324" r:id="rId12"/>
    <p:sldId id="326" r:id="rId13"/>
    <p:sldId id="327" r:id="rId14"/>
    <p:sldId id="328" r:id="rId15"/>
    <p:sldId id="329" r:id="rId16"/>
    <p:sldId id="330" r:id="rId17"/>
    <p:sldId id="331" r:id="rId18"/>
    <p:sldId id="333" r:id="rId19"/>
    <p:sldId id="335" r:id="rId20"/>
    <p:sldId id="334" r:id="rId21"/>
    <p:sldId id="332" r:id="rId22"/>
    <p:sldId id="336" r:id="rId23"/>
    <p:sldId id="337" r:id="rId24"/>
    <p:sldId id="343" r:id="rId25"/>
    <p:sldId id="338" r:id="rId26"/>
    <p:sldId id="339" r:id="rId27"/>
    <p:sldId id="340" r:id="rId28"/>
    <p:sldId id="341" r:id="rId29"/>
    <p:sldId id="346" r:id="rId30"/>
    <p:sldId id="345" r:id="rId31"/>
    <p:sldId id="342" r:id="rId32"/>
    <p:sldId id="28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694CE4-1583-4410-95C2-0F3DD317CE3D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62BD3-0906-4123-820D-28CEFB56C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75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>
          <a:xfrm>
            <a:off x="3884561" y="8684315"/>
            <a:ext cx="2972268" cy="45761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6223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illustrates that even when the low value home is under-assessed relative to true value, it will be over taxed if high value home is under assessed more</a:t>
            </a:r>
          </a:p>
        </p:txBody>
      </p:sp>
    </p:spTree>
    <p:extLst>
      <p:ext uri="{BB962C8B-B14F-4D97-AF65-F5344CB8AC3E}">
        <p14:creationId xmlns:p14="http://schemas.microsoft.com/office/powerpoint/2010/main" val="2091176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268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01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0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66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1204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620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72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353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9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1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26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96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7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3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BDCA15-5CF0-4781-9498-98CAD6C584EA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C66406-A67E-41DB-AE16-88613AD07A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592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3.us-east-2.amazonaws.com/propertytaxdata.uchicago.edu/nationwide_reports/web/Cook%20County_Illinois.html#2_sales_ratio_analysi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3.us-east-2.amazonaws.com/propertytaxdata.uchicago.edu/nationwide_reports/web/Will%20County_Illinois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3.us-east-2.amazonaws.com/propertytaxdata.uchicago.edu/nationwide_reports/web/DuPage%20County_Illinois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opertytaxproject.uchicago.edu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4000" y="557213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Institutionalized Inequities: Property Taxation in Chicago and Beyond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33400" y="3590347"/>
            <a:ext cx="11125200" cy="2671762"/>
          </a:xfrm>
        </p:spPr>
        <p:txBody>
          <a:bodyPr>
            <a:noAutofit/>
          </a:bodyPr>
          <a:lstStyle/>
          <a:p>
            <a:pPr>
              <a:spcAft>
                <a:spcPts val="533"/>
              </a:spcAft>
            </a:pPr>
            <a:r>
              <a:rPr lang="en-US" sz="2800" dirty="0">
                <a:solidFill>
                  <a:schemeClr val="tx2"/>
                </a:solidFill>
              </a:rPr>
              <a:t>Christopher Berry</a:t>
            </a:r>
          </a:p>
          <a:p>
            <a:pPr>
              <a:spcAft>
                <a:spcPts val="533"/>
              </a:spcAft>
            </a:pPr>
            <a:r>
              <a:rPr lang="en-US" dirty="0">
                <a:solidFill>
                  <a:schemeClr val="tx2"/>
                </a:solidFill>
              </a:rPr>
              <a:t>William J. and Alicia Townsend Friedman Professor of Political Economy</a:t>
            </a:r>
          </a:p>
          <a:p>
            <a:pPr>
              <a:spcAft>
                <a:spcPts val="533"/>
              </a:spcAft>
            </a:pPr>
            <a:r>
              <a:rPr lang="en-US" dirty="0">
                <a:solidFill>
                  <a:schemeClr val="tx2"/>
                </a:solidFill>
              </a:rPr>
              <a:t>Faculty Director, Center for Municipal Finance, The University of Chicago</a:t>
            </a:r>
          </a:p>
          <a:p>
            <a:pPr>
              <a:spcAft>
                <a:spcPts val="533"/>
              </a:spcAft>
            </a:pPr>
            <a:r>
              <a:rPr lang="en-US" sz="2800" dirty="0">
                <a:solidFill>
                  <a:schemeClr val="tx2"/>
                </a:solidFill>
              </a:rPr>
              <a:t>Eric Langowski</a:t>
            </a:r>
          </a:p>
          <a:p>
            <a:pPr>
              <a:spcAft>
                <a:spcPts val="533"/>
              </a:spcAft>
            </a:pPr>
            <a:r>
              <a:rPr lang="en-US" dirty="0">
                <a:solidFill>
                  <a:schemeClr val="tx2"/>
                </a:solidFill>
              </a:rPr>
              <a:t>Data Science Affiliate, Center for Municipal Finance, University of Chicago</a:t>
            </a:r>
          </a:p>
          <a:p>
            <a:pPr>
              <a:spcAft>
                <a:spcPts val="533"/>
              </a:spcAft>
            </a:pPr>
            <a:endParaRPr lang="en-US" sz="2133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30530" y="492622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0214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5.googleusercontent.com/kgZvNbUuySE16dG9kDJY03nzH29soYOX-W0Ess2d19Y0a1N-qX7wSnbG1-BXFzgqi4opD50funqAtSVBk85BhQAIbOHKsv4RjzOGXiOrPOAKgC2zbmqE-ssnD1oou17uj-ogpmo7">
            <a:extLst>
              <a:ext uri="{FF2B5EF4-FFF2-40B4-BE49-F238E27FC236}">
                <a16:creationId xmlns:a16="http://schemas.microsoft.com/office/drawing/2014/main" id="{5C6669B0-D8F6-C44D-88E7-030DD5E03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724" y="1213322"/>
            <a:ext cx="7053822" cy="512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4E29CAC-5E52-1047-A5CA-E8C5A6CE04DF}"/>
              </a:ext>
            </a:extLst>
          </p:cNvPr>
          <p:cNvSpPr txBox="1">
            <a:spLocks/>
          </p:cNvSpPr>
          <p:nvPr/>
        </p:nvSpPr>
        <p:spPr>
          <a:xfrm>
            <a:off x="676835" y="27146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Census Tract Racial Composition</a:t>
            </a:r>
          </a:p>
        </p:txBody>
      </p:sp>
    </p:spTree>
    <p:extLst>
      <p:ext uri="{BB962C8B-B14F-4D97-AF65-F5344CB8AC3E}">
        <p14:creationId xmlns:p14="http://schemas.microsoft.com/office/powerpoint/2010/main" val="1790771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C9053-02CC-41CC-B249-CB775D26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Regional Comparisons: Cook County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EA9CD6-86B1-48EC-B32D-918D45EE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7650" y="1845734"/>
            <a:ext cx="3288030" cy="4023360"/>
          </a:xfrm>
        </p:spPr>
        <p:txBody>
          <a:bodyPr>
            <a:normAutofit fontScale="85000" lnSpcReduction="10000"/>
          </a:bodyPr>
          <a:lstStyle/>
          <a:p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In 2015, the most expensive homes (the top decile) were assessed at 7.4% of their value and the least expensive homes (the bottom decile) were assessed at 10.2%. In other words, the least expensive homes were assessed at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1.36 times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the rate applied to the most expensive homes. Across our sample from 2006 to 2015, the most expensive homes were assessed at 7.3% of their value and the least expensive homes were assessed at 12.4%, which is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1.71 times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the rate applied to the most expensive homes.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9E67F32-A1C1-47EA-926F-FCDE521C8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893624"/>
            <a:ext cx="7000875" cy="408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913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C9053-02CC-41CC-B249-CB775D26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Regional Comparisons: Will County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EA9CD6-86B1-48EC-B32D-918D45EE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7650" y="1845734"/>
            <a:ext cx="3288030" cy="4023360"/>
          </a:xfrm>
        </p:spPr>
        <p:txBody>
          <a:bodyPr>
            <a:normAutofit fontScale="85000" lnSpcReduction="10000"/>
          </a:bodyPr>
          <a:lstStyle/>
          <a:p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In 2016, the most expensive homes (the top decile) were assessed at 30.6% of their value and the least expensive homes (the bottom decile) were assessed at 33.5%. In other words, the least expensive homes were assessed at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1.09 times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the rate applied to the most expensive homes. Across our sample from 2007 to 2016, the most expensive homes were assessed at 30.6% of their value and the least expensive homes were assessed at 39.9%, which is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1.3 times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the rate applied to the most expensive homes.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9E67F32-A1C1-47EA-926F-FCDE521C8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050" y="1893624"/>
            <a:ext cx="7000875" cy="408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392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C9053-02CC-41CC-B249-CB775D26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Regional Comparisons: DuPage County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EA9CD6-86B1-48EC-B32D-918D45EE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7650" y="1845734"/>
            <a:ext cx="3288030" cy="4023360"/>
          </a:xfrm>
        </p:spPr>
        <p:txBody>
          <a:bodyPr>
            <a:normAutofit fontScale="85000" lnSpcReduction="10000"/>
          </a:bodyPr>
          <a:lstStyle/>
          <a:p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In 2016, the most expensive homes (the top decile) were assessed at 30.7% of their value and the least expensive homes (the bottom decile) were assessed at 28.7%. In other words, the least expensive homes were assessed at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0.94 times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the rate applied to the most expensive homes. Across our sample from 2007 to 2016, the most expensive homes were assessed at 30.9% of their value and the least expensive homes were assessed at 37.3%, which is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1.21 times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the rate applied to the most expensive homes.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9E67F32-A1C1-47EA-926F-FCDE521C8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051" y="1893624"/>
            <a:ext cx="7000873" cy="408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72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C9053-02CC-41CC-B249-CB775D26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Comparisons: La Grange Park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EA9CD6-86B1-48EC-B32D-918D45EE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7650" y="1845734"/>
            <a:ext cx="3288030" cy="4023360"/>
          </a:xfrm>
        </p:spPr>
        <p:txBody>
          <a:bodyPr>
            <a:normAutofit fontScale="85000" lnSpcReduction="10000"/>
          </a:bodyPr>
          <a:lstStyle/>
          <a:p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In 2020, the most expensive homes (the top decile) were assessed at 8.0% of their value and the least expensive homes (the bottom decile) were assessed at 13.4%. In other words, the least expensive homes were assessed at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1.69 times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the rate applied to the most expensive homes. Across our sample from 2010 to 2020, the most expensive homes were assessed at 7.0% of their value and the least expensive homes were assessed at 12.5%, which is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1.79 times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the rate applied to the most expensive homes.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9E67F32-A1C1-47EA-926F-FCDE521C8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051" y="1893624"/>
            <a:ext cx="7000873" cy="40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2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C9053-02CC-41CC-B249-CB775D26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Comparisons: La Grange Park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EA9CD6-86B1-48EC-B32D-918D45EE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7650" y="1845734"/>
            <a:ext cx="3288030" cy="4023360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From 2010 to 2020, In La Grange Park,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96%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of the lowest value homes are </a:t>
            </a:r>
            <a:r>
              <a:rPr lang="en-US" b="0" i="0" dirty="0" err="1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overassessed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 and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6%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of the highest value homes are </a:t>
            </a:r>
            <a:r>
              <a:rPr lang="en-US" b="0" i="0" dirty="0" err="1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overassessed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9E67F32-A1C1-47EA-926F-FCDE521C8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051" y="1893624"/>
            <a:ext cx="7000872" cy="40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52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C9053-02CC-41CC-B249-CB775D26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Comparisons: La Grange Park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9E67F32-A1C1-47EA-926F-FCDE521C8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35"/>
          <a:stretch/>
        </p:blipFill>
        <p:spPr bwMode="auto">
          <a:xfrm>
            <a:off x="207645" y="1927860"/>
            <a:ext cx="5821680" cy="402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BF680726-0C83-482E-97EC-0E4933EC6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5" r="23429"/>
          <a:stretch/>
        </p:blipFill>
        <p:spPr bwMode="auto">
          <a:xfrm>
            <a:off x="6096000" y="2178366"/>
            <a:ext cx="5678275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814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532D2-74F0-4EDD-8AF0-1E6E845B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 County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1E2C8-C861-416A-9A78-2EEE31062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The property tax system in Cook County is implemented across numerous government agencies including: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E3F3A"/>
                </a:solidFill>
                <a:latin typeface="Roboto" panose="02000000000000000000" pitchFamily="2" charset="0"/>
              </a:rPr>
              <a:t>local government bodies such as the City of Chicago, school districts who set tax levies</a:t>
            </a:r>
            <a:endParaRPr lang="en-US" b="0" i="0" dirty="0">
              <a:solidFill>
                <a:srgbClr val="3E3F3A"/>
              </a:solidFill>
              <a:effectLst/>
              <a:latin typeface="Roboto" panose="02000000000000000000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the Assessor which sets assessments and handles appeals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the Board of Review which handles appeals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the Property Tax Appeal Board which handles appeals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the Treasurer which determines tax bills</a:t>
            </a:r>
          </a:p>
          <a:p>
            <a:pPr algn="l"/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Each one of these government entities has made numerous choices which lead to our current property tax system. Changing the system is beyond the ability of a single entity.</a:t>
            </a:r>
          </a:p>
          <a:p>
            <a:pPr algn="l"/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There are three key ‘steps’ of the property tax system: assessments, appeals, and tax bills</a:t>
            </a:r>
            <a:r>
              <a:rPr lang="en-US" dirty="0">
                <a:solidFill>
                  <a:srgbClr val="3E3F3A"/>
                </a:solidFill>
                <a:latin typeface="Roboto" panose="02000000000000000000" pitchFamily="2" charset="0"/>
              </a:rPr>
              <a:t>.</a:t>
            </a:r>
            <a:endParaRPr lang="en-US" b="0" i="0" dirty="0">
              <a:solidFill>
                <a:srgbClr val="3E3F3A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908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C9053-02CC-41CC-B249-CB775D26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EA9CD6-86B1-48EC-B32D-918D45EE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7650" y="1845734"/>
            <a:ext cx="3288030" cy="4023360"/>
          </a:xfrm>
        </p:spPr>
        <p:txBody>
          <a:bodyPr>
            <a:normAutofit fontScale="85000" lnSpcReduction="10000"/>
          </a:bodyPr>
          <a:lstStyle/>
          <a:p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In 2020, the most expensive homes (the top decile) were assessed at 8.5% of their value and the least expensive homes (the bottom decile) were assessed at 10.7%. In other words, the least expensive homes were assessed at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1.25 times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the rate applied to the most expensive homes. Across our sample from 2010 to 2020, the most expensive homes were assessed at 8.6% of their value and the least expensive homes were assessed at 19.3%, which is </a:t>
            </a:r>
            <a:r>
              <a:rPr lang="en-US" b="1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2.26 times</a:t>
            </a:r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 the rate applied to the most expensive homes.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9E67F32-A1C1-47EA-926F-FCDE521C8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050" y="1894669"/>
            <a:ext cx="7000875" cy="408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529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C9053-02CC-41CC-B249-CB775D26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EA9CD6-86B1-48EC-B32D-918D45EE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7650" y="1845734"/>
            <a:ext cx="3288030" cy="4023360"/>
          </a:xfrm>
        </p:spPr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3E3F3A"/>
                </a:solidFill>
                <a:effectLst/>
                <a:latin typeface="Roboto" panose="02000000000000000000" pitchFamily="2" charset="0"/>
              </a:rPr>
              <a:t>The PRD is a measure of regressivity, or vertical equity. A PRD of 1 indicates that homes are assessed at the same rate regardless of their sale price. A PRD greater than 1 indicates that less expensive homes are assessed at higher rates than more expensive homes, while a PRD less than 1 represents the opposite situation. The IAAO specifies that the acceptable range of PRD is .98 to 1.03, which is depicted as the shaded region of Figure 3.2.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9E67F32-A1C1-47EA-926F-FCDE521C8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3379" y="1962250"/>
            <a:ext cx="6391490" cy="379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9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1122883" y="2819399"/>
            <a:ext cx="2032000" cy="914400"/>
          </a:xfrm>
          <a:prstGeom prst="rect">
            <a:avLst/>
          </a:prstGeom>
          <a:solidFill>
            <a:srgbClr val="0B8FA9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b="1" kern="0" dirty="0">
                <a:solidFill>
                  <a:srgbClr val="FFFFFF"/>
                </a:solidFill>
                <a:latin typeface="Arial" charset="0"/>
                <a:sym typeface="Arial"/>
              </a:rPr>
              <a:t>Levy</a:t>
            </a:r>
          </a:p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b="1" kern="0" dirty="0">
                <a:solidFill>
                  <a:srgbClr val="FFFFFF"/>
                </a:solidFill>
                <a:latin typeface="Arial" charset="0"/>
                <a:sym typeface="Arial"/>
              </a:rPr>
              <a:t>Determination</a:t>
            </a:r>
          </a:p>
        </p:txBody>
      </p:sp>
      <p:sp>
        <p:nvSpPr>
          <p:cNvPr id="11" name="Shape 441"/>
          <p:cNvSpPr txBox="1">
            <a:spLocks noGrp="1"/>
          </p:cNvSpPr>
          <p:nvPr>
            <p:ph type="body" idx="4294967295"/>
          </p:nvPr>
        </p:nvSpPr>
        <p:spPr>
          <a:xfrm>
            <a:off x="966788" y="1143000"/>
            <a:ext cx="11225212" cy="5245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0000" tIns="99833" rIns="120000" bIns="62400" rtlCol="0" anchor="t" anchorCtr="0">
            <a:noAutofit/>
          </a:bodyPr>
          <a:lstStyle/>
          <a:p>
            <a:pPr marL="186262" indent="0" algn="ctr">
              <a:buClr>
                <a:schemeClr val="bg1"/>
              </a:buClr>
              <a:buSzPct val="100000"/>
              <a:buNone/>
            </a:pPr>
            <a:endParaRPr lang="en-US" sz="3200" u="sng" dirty="0">
              <a:solidFill>
                <a:schemeClr val="bg1"/>
              </a:solidFill>
              <a:latin typeface="+mj-lt"/>
            </a:endParaRPr>
          </a:p>
          <a:p>
            <a:pPr marL="186262" indent="0">
              <a:buClr>
                <a:schemeClr val="bg1"/>
              </a:buClr>
              <a:buSzPct val="100000"/>
              <a:buNone/>
            </a:pPr>
            <a:endParaRPr lang="en-US" sz="3733" dirty="0">
              <a:solidFill>
                <a:schemeClr val="bg1"/>
              </a:solidFill>
              <a:latin typeface="+mj-lt"/>
            </a:endParaRPr>
          </a:p>
          <a:p>
            <a:pPr marL="186262" indent="0">
              <a:buClr>
                <a:schemeClr val="bg1"/>
              </a:buClr>
              <a:buSzPct val="100000"/>
              <a:buNone/>
            </a:pPr>
            <a:endParaRPr lang="en-US" sz="3733" dirty="0">
              <a:solidFill>
                <a:schemeClr val="bg1"/>
              </a:solidFill>
              <a:latin typeface="+mj-lt"/>
            </a:endParaRPr>
          </a:p>
          <a:p>
            <a:pPr marL="186262" indent="0">
              <a:buClr>
                <a:schemeClr val="bg1"/>
              </a:buClr>
              <a:buSzPct val="100000"/>
              <a:buNone/>
            </a:pPr>
            <a:endParaRPr lang="en-US" sz="3733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Right Arrow 24"/>
          <p:cNvSpPr/>
          <p:nvPr/>
        </p:nvSpPr>
        <p:spPr bwMode="auto">
          <a:xfrm>
            <a:off x="7924800" y="2686886"/>
            <a:ext cx="508000" cy="45719"/>
          </a:xfrm>
          <a:prstGeom prst="rightArrow">
            <a:avLst/>
          </a:prstGeom>
          <a:ln w="1047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667" b="1" kern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sym typeface="Arial"/>
            </a:endParaRPr>
          </a:p>
        </p:txBody>
      </p:sp>
      <p:sp>
        <p:nvSpPr>
          <p:cNvPr id="5" name="Shape 442"/>
          <p:cNvSpPr txBox="1"/>
          <p:nvPr/>
        </p:nvSpPr>
        <p:spPr>
          <a:xfrm>
            <a:off x="646550" y="87515"/>
            <a:ext cx="10953749" cy="1357312"/>
          </a:xfrm>
          <a:prstGeom prst="rect">
            <a:avLst/>
          </a:prstGeom>
          <a:noFill/>
          <a:ln>
            <a:noFill/>
          </a:ln>
        </p:spPr>
        <p:txBody>
          <a:bodyPr lIns="120000" tIns="62400" rIns="120000" bIns="62400" anchor="ctr" anchorCtr="0">
            <a:noAutofit/>
          </a:bodyPr>
          <a:lstStyle/>
          <a:p>
            <a:pPr defTabSz="1219170">
              <a:lnSpc>
                <a:spcPct val="93000"/>
              </a:lnSpc>
              <a:buClr>
                <a:srgbClr val="000000"/>
              </a:buClr>
              <a:buSzPct val="25000"/>
              <a:defRPr/>
            </a:pPr>
            <a:r>
              <a:rPr lang="en-US" sz="5333" kern="0" dirty="0">
                <a:solidFill>
                  <a:srgbClr val="FFFFFF"/>
                </a:solidFill>
                <a:latin typeface="Trebuchet MS"/>
                <a:ea typeface="Times New Roman"/>
                <a:cs typeface="Times New Roman"/>
                <a:sym typeface="Times New Roman"/>
              </a:rPr>
              <a:t>How Property Taxes are Calculated</a:t>
            </a:r>
          </a:p>
        </p:txBody>
      </p:sp>
      <p:sp>
        <p:nvSpPr>
          <p:cNvPr id="22" name="Right Arrow 21"/>
          <p:cNvSpPr/>
          <p:nvPr/>
        </p:nvSpPr>
        <p:spPr bwMode="auto">
          <a:xfrm rot="1653892">
            <a:off x="4004853" y="2307122"/>
            <a:ext cx="508000" cy="45719"/>
          </a:xfrm>
          <a:prstGeom prst="rightArrow">
            <a:avLst/>
          </a:prstGeom>
          <a:ln w="1047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667" b="1" kern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sym typeface="Arial"/>
            </a:endParaRPr>
          </a:p>
        </p:txBody>
      </p:sp>
      <p:sp>
        <p:nvSpPr>
          <p:cNvPr id="24" name="Right Arrow 23"/>
          <p:cNvSpPr/>
          <p:nvPr/>
        </p:nvSpPr>
        <p:spPr bwMode="auto">
          <a:xfrm rot="19854873">
            <a:off x="4004853" y="3137723"/>
            <a:ext cx="508000" cy="45719"/>
          </a:xfrm>
          <a:prstGeom prst="rightArrow">
            <a:avLst/>
          </a:prstGeom>
          <a:ln w="1047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667" b="1" kern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sym typeface="Arial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122883" y="1752599"/>
            <a:ext cx="2032000" cy="914400"/>
          </a:xfrm>
          <a:prstGeom prst="rect">
            <a:avLst/>
          </a:prstGeom>
          <a:solidFill>
            <a:srgbClr val="0B8FA9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b="1" kern="0" dirty="0">
                <a:solidFill>
                  <a:srgbClr val="FFFFFF"/>
                </a:solidFill>
                <a:latin typeface="Arial" charset="0"/>
                <a:sym typeface="Arial"/>
              </a:rPr>
              <a:t>Property</a:t>
            </a:r>
          </a:p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b="1" kern="0" dirty="0">
                <a:solidFill>
                  <a:srgbClr val="FFFFFF"/>
                </a:solidFill>
                <a:latin typeface="Arial" charset="0"/>
                <a:sym typeface="Arial"/>
              </a:rPr>
              <a:t>Assessment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100151" y="2252545"/>
            <a:ext cx="2032000" cy="914400"/>
          </a:xfrm>
          <a:prstGeom prst="rect">
            <a:avLst/>
          </a:prstGeom>
          <a:solidFill>
            <a:srgbClr val="0B8FA9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b="1" kern="0" dirty="0">
                <a:solidFill>
                  <a:srgbClr val="FFFFFF"/>
                </a:solidFill>
                <a:latin typeface="Arial" charset="0"/>
                <a:sym typeface="Arial"/>
              </a:rPr>
              <a:t>Rate</a:t>
            </a:r>
          </a:p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b="1" kern="0" dirty="0">
                <a:solidFill>
                  <a:srgbClr val="FFFFFF"/>
                </a:solidFill>
                <a:latin typeface="Arial" charset="0"/>
                <a:sym typeface="Arial"/>
              </a:rPr>
              <a:t>Calculation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8975396" y="2106278"/>
            <a:ext cx="2240483" cy="1252655"/>
          </a:xfrm>
          <a:prstGeom prst="rect">
            <a:avLst/>
          </a:prstGeom>
          <a:solidFill>
            <a:srgbClr val="0B8FA9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b="1" kern="0" dirty="0">
                <a:solidFill>
                  <a:srgbClr val="FFFFFF"/>
                </a:solidFill>
                <a:latin typeface="Arial" charset="0"/>
                <a:sym typeface="Arial"/>
              </a:rPr>
              <a:t>Revenue</a:t>
            </a:r>
          </a:p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b="1" kern="0" dirty="0">
                <a:solidFill>
                  <a:srgbClr val="FFFFFF"/>
                </a:solidFill>
                <a:latin typeface="Arial" charset="0"/>
                <a:sym typeface="Arial"/>
              </a:rPr>
              <a:t>Collection - </a:t>
            </a:r>
          </a:p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b="1" dirty="0">
                <a:solidFill>
                  <a:srgbClr val="FFFFFF"/>
                </a:solidFill>
                <a:latin typeface="Arial" charset="0"/>
              </a:rPr>
              <a:t>Per Home</a:t>
            </a:r>
            <a:endParaRPr lang="en-US" sz="2133" b="1" kern="0" dirty="0">
              <a:solidFill>
                <a:srgbClr val="FFFFFF"/>
              </a:solidFill>
              <a:latin typeface="Arial" charset="0"/>
              <a:sym typeface="Arial"/>
            </a:endParaRPr>
          </a:p>
        </p:txBody>
      </p:sp>
      <p:sp>
        <p:nvSpPr>
          <p:cNvPr id="16" name="Shape 441">
            <a:extLst>
              <a:ext uri="{FF2B5EF4-FFF2-40B4-BE49-F238E27FC236}">
                <a16:creationId xmlns:a16="http://schemas.microsoft.com/office/drawing/2014/main" id="{033400E9-F9C3-43F8-B4D2-498FDBDD7EAC}"/>
              </a:ext>
            </a:extLst>
          </p:cNvPr>
          <p:cNvSpPr txBox="1">
            <a:spLocks/>
          </p:cNvSpPr>
          <p:nvPr/>
        </p:nvSpPr>
        <p:spPr>
          <a:xfrm>
            <a:off x="661640" y="1259301"/>
            <a:ext cx="11225561" cy="5245801"/>
          </a:xfrm>
          <a:prstGeom prst="rect">
            <a:avLst/>
          </a:prstGeom>
          <a:noFill/>
          <a:ln>
            <a:noFill/>
          </a:ln>
        </p:spPr>
        <p:txBody>
          <a:bodyPr lIns="120000" tIns="99833" rIns="120000" bIns="624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06051" marR="0" indent="-94900" algn="l" rtl="0" eaLnBrk="1" hangingPunct="1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Font typeface="Calibri"/>
              <a:buChar char="•"/>
              <a:defRPr sz="32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defRPr>
            </a:lvl1pPr>
            <a:lvl2pPr marL="742950" marR="0" indent="-285750" algn="l" rtl="0" eaLnBrk="1" hangingPunct="1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Calibri"/>
              <a:buChar char="▫"/>
              <a:defRPr sz="28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defRPr>
            </a:lvl2pPr>
            <a:lvl3pPr marL="1143000" marR="0" indent="-228600" algn="l" rtl="0" eaLnBrk="1" hangingPunct="1">
              <a:lnSpc>
                <a:spcPct val="93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Calibri"/>
              <a:buChar char="⚫"/>
              <a:defRPr sz="24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defRPr>
            </a:lvl3pPr>
            <a:lvl4pPr marL="1600200" marR="0" indent="-228600" algn="l" rtl="0" eaLnBrk="1" hangingPunct="1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Calibri"/>
              <a:buChar char="⚫"/>
              <a:defRPr sz="20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defRPr>
            </a:lvl4pPr>
            <a:lvl5pPr marL="2057400" marR="0" indent="-228600" algn="l" rtl="0" eaLnBrk="1" hangingPunct="1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Font typeface="Calibri"/>
              <a:buChar char="▫"/>
              <a:defRPr sz="20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defRPr>
            </a:lvl5pPr>
            <a:lvl6pPr marL="2514600" marR="0" indent="-228600" algn="l" rtl="0" eaLnBrk="1" hangingPunct="1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Font typeface="Calibri"/>
              <a:buChar char="▫"/>
              <a:defRPr sz="32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defRPr>
            </a:lvl6pPr>
            <a:lvl7pPr marL="2971800" marR="0" indent="-228600" algn="l" rtl="0" eaLnBrk="1" hangingPunct="1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Font typeface="Calibri"/>
              <a:buChar char="▫"/>
              <a:defRPr sz="32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defRPr>
            </a:lvl7pPr>
            <a:lvl8pPr marL="3429000" marR="0" indent="-228600" algn="l" rtl="0" eaLnBrk="1" hangingPunct="1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Font typeface="Calibri"/>
              <a:buChar char="◦"/>
              <a:defRPr sz="32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defRPr>
            </a:lvl8pPr>
            <a:lvl9pPr marL="3886200" marR="0" indent="-228600" algn="l" rtl="0" eaLnBrk="1" hangingPunct="1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Font typeface="Calibri"/>
              <a:buChar char="◦"/>
              <a:defRPr sz="3200" b="0" i="0" u="none" strike="noStrike" cap="non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defRPr>
            </a:lvl9pPr>
          </a:lstStyle>
          <a:p>
            <a:pPr marL="186262" indent="0" algn="ctr">
              <a:buClr>
                <a:schemeClr val="bg1"/>
              </a:buClr>
              <a:buSzPct val="100000"/>
              <a:buNone/>
            </a:pPr>
            <a:r>
              <a:rPr lang="en-US" u="sng" dirty="0">
                <a:solidFill>
                  <a:schemeClr val="tx1"/>
                </a:solidFill>
                <a:latin typeface="+mj-lt"/>
              </a:rPr>
              <a:t>Basic Property Tax Cycle</a:t>
            </a:r>
          </a:p>
          <a:p>
            <a:pPr marL="186262" indent="0">
              <a:buClr>
                <a:schemeClr val="bg1"/>
              </a:buClr>
              <a:buSzPct val="100000"/>
              <a:buNone/>
            </a:pPr>
            <a:endParaRPr lang="en-US" sz="3733" dirty="0">
              <a:solidFill>
                <a:schemeClr val="bg1"/>
              </a:solidFill>
              <a:latin typeface="+mj-lt"/>
            </a:endParaRPr>
          </a:p>
          <a:p>
            <a:pPr marL="186262" indent="0">
              <a:buClr>
                <a:schemeClr val="bg1"/>
              </a:buClr>
              <a:buSzPct val="100000"/>
              <a:buNone/>
            </a:pPr>
            <a:endParaRPr lang="en-US" sz="3733" dirty="0">
              <a:solidFill>
                <a:schemeClr val="bg1"/>
              </a:solidFill>
              <a:latin typeface="+mj-lt"/>
            </a:endParaRPr>
          </a:p>
          <a:p>
            <a:pPr marL="186262" indent="0">
              <a:buClr>
                <a:schemeClr val="bg1"/>
              </a:buClr>
              <a:buSzPct val="100000"/>
              <a:buNone/>
            </a:pPr>
            <a:endParaRPr lang="en-US" sz="3733" dirty="0">
              <a:solidFill>
                <a:schemeClr val="bg1"/>
              </a:solidFill>
              <a:latin typeface="+mj-lt"/>
            </a:endParaRPr>
          </a:p>
          <a:p>
            <a:pPr marL="186262" indent="0">
              <a:buClr>
                <a:schemeClr val="bg1"/>
              </a:buClr>
              <a:buSzPct val="100000"/>
              <a:buNone/>
            </a:pPr>
            <a:endParaRPr lang="en-US" sz="1400" dirty="0">
              <a:solidFill>
                <a:schemeClr val="bg1"/>
              </a:solidFill>
              <a:latin typeface="+mj-lt"/>
            </a:endParaRPr>
          </a:p>
          <a:p>
            <a:pPr marL="186262" indent="0">
              <a:buClr>
                <a:schemeClr val="bg1"/>
              </a:buClr>
              <a:buSzPct val="100000"/>
              <a:buNone/>
            </a:pPr>
            <a:r>
              <a:rPr lang="en-US" sz="2133" dirty="0">
                <a:solidFill>
                  <a:schemeClr val="tx1"/>
                </a:solidFill>
                <a:latin typeface="+mj-lt"/>
              </a:rPr>
              <a:t>1a. 	Overall amount of money needed to run government determined (Levy)</a:t>
            </a:r>
          </a:p>
          <a:p>
            <a:pPr marL="186262" indent="0">
              <a:buClr>
                <a:schemeClr val="bg1"/>
              </a:buClr>
              <a:buSzPct val="100000"/>
              <a:buNone/>
            </a:pPr>
            <a:r>
              <a:rPr lang="en-US" sz="2133" dirty="0">
                <a:solidFill>
                  <a:schemeClr val="tx1"/>
                </a:solidFill>
                <a:latin typeface="+mj-lt"/>
              </a:rPr>
              <a:t>1b. 	Value of property determined </a:t>
            </a:r>
          </a:p>
          <a:p>
            <a:pPr marL="186262" indent="0">
              <a:buClr>
                <a:schemeClr val="bg1"/>
              </a:buClr>
              <a:buSzPct val="100000"/>
              <a:buNone/>
            </a:pPr>
            <a:r>
              <a:rPr lang="en-US" sz="2133" dirty="0">
                <a:solidFill>
                  <a:schemeClr val="tx1"/>
                </a:solidFill>
                <a:latin typeface="+mj-lt"/>
              </a:rPr>
              <a:t>2.	Tax rate determined (Levy/Overall Value)</a:t>
            </a:r>
          </a:p>
          <a:p>
            <a:pPr marL="186262" indent="0">
              <a:buClr>
                <a:schemeClr val="bg1"/>
              </a:buClr>
              <a:buSzPct val="100000"/>
              <a:buNone/>
            </a:pPr>
            <a:r>
              <a:rPr lang="en-US" sz="2133" dirty="0">
                <a:solidFill>
                  <a:schemeClr val="tx1"/>
                </a:solidFill>
                <a:latin typeface="+mj-lt"/>
              </a:rPr>
              <a:t>3.	Rate applied to individual properties (including exemptions, etc.)</a:t>
            </a:r>
          </a:p>
          <a:p>
            <a:pPr marL="186262" indent="0">
              <a:buClr>
                <a:schemeClr val="bg1"/>
              </a:buClr>
              <a:buSzPct val="100000"/>
              <a:buNone/>
            </a:pPr>
            <a:r>
              <a:rPr lang="en-US" sz="2133" b="1" dirty="0">
                <a:solidFill>
                  <a:schemeClr val="tx1"/>
                </a:solidFill>
                <a:latin typeface="+mj-lt"/>
              </a:rPr>
              <a:t>IF YOUR PROPERTY IS OVER-ASSESSED (GIVEN TOO HIGH A VALUE), YOU PAY MORE THAN YOUR FAIR SHARE OF TAXES</a:t>
            </a:r>
          </a:p>
        </p:txBody>
      </p:sp>
    </p:spTree>
    <p:extLst>
      <p:ext uri="{BB962C8B-B14F-4D97-AF65-F5344CB8AC3E}">
        <p14:creationId xmlns:p14="http://schemas.microsoft.com/office/powerpoint/2010/main" val="131328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3B07-525A-4DFD-8538-52F78A841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Ratio &amp; Race (2010 to 2020)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DC12B1-C17A-488A-BEE7-C87C217DBD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0701" y="2089813"/>
            <a:ext cx="6855354" cy="399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650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CE58-05F9-44C4-8F7C-1579F9F4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184" y="286603"/>
            <a:ext cx="3323496" cy="4755914"/>
          </a:xfrm>
        </p:spPr>
        <p:txBody>
          <a:bodyPr/>
          <a:lstStyle/>
          <a:p>
            <a:r>
              <a:rPr lang="en-US" dirty="0"/>
              <a:t>Average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4C284-7BCE-4310-97E9-B17076EEE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06E7D-431A-4CC6-B0FD-D6891C269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645322"/>
            <a:ext cx="6734904" cy="55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57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2244091E-ADA2-4AEC-A682-40140A2314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86" y="480940"/>
            <a:ext cx="10107634" cy="589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126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04E0A-AD32-4306-8E50-1562317F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B350597-CFCD-403B-BF1F-6BFC710AD5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25670"/>
            <a:ext cx="10297131" cy="600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435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04531-6097-4756-BA23-19C51D30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CAF5B-8453-4A55-8FE4-C77415B38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ACD02-1B16-48E0-B5D4-3B8ABD39F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877" y="286603"/>
            <a:ext cx="8660781" cy="612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65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BDE6E-83AE-47A1-B47F-4B2AC329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24AD6-66A0-4985-8219-C0BFB39DD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3FE078A-0E1E-43A2-B5DF-A82344A36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0080" y="617284"/>
            <a:ext cx="10972800" cy="562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560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0EF61-8F0C-480F-8E1D-7BFBDFCA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B2AA2-6907-4851-A82E-B51E9D89B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8B7DE8B-9FA2-4C5C-B5A7-6FA8AAC86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1" y="228600"/>
            <a:ext cx="10972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138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3108D-82DD-4BA1-ADFD-8E22C920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09" y="2752077"/>
            <a:ext cx="3530303" cy="3409025"/>
          </a:xfrm>
        </p:spPr>
        <p:txBody>
          <a:bodyPr>
            <a:normAutofit fontScale="90000"/>
          </a:bodyPr>
          <a:lstStyle/>
          <a:p>
            <a:r>
              <a:rPr lang="en-US" dirty="0"/>
              <a:t>Appeal Rate (per residential property 2010 to 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2BCEF-AA24-452C-A8D2-1B35268C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612" y="0"/>
            <a:ext cx="8466388" cy="670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2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A5BF-0A98-48D5-BF4E-A59BD6E68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2492886" cy="3531418"/>
          </a:xfrm>
        </p:spPr>
        <p:txBody>
          <a:bodyPr/>
          <a:lstStyle/>
          <a:p>
            <a:r>
              <a:rPr lang="en-US" dirty="0"/>
              <a:t>Effective Tax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FAF99-12F7-4875-A90A-DC8075295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B0FB4-C1F7-4AEF-8973-D627A2E4D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7" y="286603"/>
            <a:ext cx="7565514" cy="607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34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5BB0E-A8B8-4F2B-8E39-AE5EB44CE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Jurisdiction Tax Rate Comparison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74DB88-4638-4E4C-A005-F60DD34B4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014832"/>
              </p:ext>
            </p:extLst>
          </p:nvPr>
        </p:nvGraphicFramePr>
        <p:xfrm>
          <a:off x="633999" y="774266"/>
          <a:ext cx="6275669" cy="5309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5429">
                  <a:extLst>
                    <a:ext uri="{9D8B030D-6E8A-4147-A177-3AD203B41FA5}">
                      <a16:colId xmlns:a16="http://schemas.microsoft.com/office/drawing/2014/main" val="2066218425"/>
                    </a:ext>
                  </a:extLst>
                </a:gridCol>
                <a:gridCol w="2212279">
                  <a:extLst>
                    <a:ext uri="{9D8B030D-6E8A-4147-A177-3AD203B41FA5}">
                      <a16:colId xmlns:a16="http://schemas.microsoft.com/office/drawing/2014/main" val="1261779112"/>
                    </a:ext>
                  </a:extLst>
                </a:gridCol>
                <a:gridCol w="1737961">
                  <a:extLst>
                    <a:ext uri="{9D8B030D-6E8A-4147-A177-3AD203B41FA5}">
                      <a16:colId xmlns:a16="http://schemas.microsoft.com/office/drawing/2014/main" val="2086406013"/>
                    </a:ext>
                  </a:extLst>
                </a:gridCol>
              </a:tblGrid>
              <a:tr h="603942">
                <a:tc>
                  <a:txBody>
                    <a:bodyPr/>
                    <a:lstStyle/>
                    <a:p>
                      <a:pPr algn="l" fontAlgn="b"/>
                      <a:r>
                        <a:rPr lang="en-US" sz="3100" u="none" strike="noStrike">
                          <a:effectLst/>
                        </a:rPr>
                        <a:t>Jurisdiction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100" u="none" strike="noStrike">
                          <a:effectLst/>
                        </a:rPr>
                        <a:t>Homewood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100" u="none" strike="noStrike">
                          <a:effectLst/>
                        </a:rPr>
                        <a:t>Chicago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extLst>
                  <a:ext uri="{0D108BD9-81ED-4DB2-BD59-A6C34878D82A}">
                    <a16:rowId xmlns:a16="http://schemas.microsoft.com/office/drawing/2014/main" val="1838056339"/>
                  </a:ext>
                </a:extLst>
              </a:tr>
              <a:tr h="603942">
                <a:tc>
                  <a:txBody>
                    <a:bodyPr/>
                    <a:lstStyle/>
                    <a:p>
                      <a:pPr algn="l" fontAlgn="b"/>
                      <a:r>
                        <a:rPr lang="en-US" sz="3100" u="none" strike="noStrike">
                          <a:effectLst/>
                        </a:rPr>
                        <a:t>Schools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>
                          <a:effectLst/>
                        </a:rPr>
                        <a:t>10.686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>
                          <a:effectLst/>
                        </a:rPr>
                        <a:t>3.807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extLst>
                  <a:ext uri="{0D108BD9-81ED-4DB2-BD59-A6C34878D82A}">
                    <a16:rowId xmlns:a16="http://schemas.microsoft.com/office/drawing/2014/main" val="2872698050"/>
                  </a:ext>
                </a:extLst>
              </a:tr>
              <a:tr h="603942">
                <a:tc>
                  <a:txBody>
                    <a:bodyPr/>
                    <a:lstStyle/>
                    <a:p>
                      <a:pPr algn="l" fontAlgn="b"/>
                      <a:r>
                        <a:rPr lang="en-US" sz="3100" u="none" strike="noStrike">
                          <a:effectLst/>
                        </a:rPr>
                        <a:t>Library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>
                          <a:effectLst/>
                        </a:rPr>
                        <a:t>0.593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 dirty="0">
                          <a:effectLst/>
                        </a:rPr>
                        <a:t>0.14</a:t>
                      </a:r>
                      <a:endParaRPr lang="en-US" sz="3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extLst>
                  <a:ext uri="{0D108BD9-81ED-4DB2-BD59-A6C34878D82A}">
                    <a16:rowId xmlns:a16="http://schemas.microsoft.com/office/drawing/2014/main" val="211049306"/>
                  </a:ext>
                </a:extLst>
              </a:tr>
              <a:tr h="603942">
                <a:tc>
                  <a:txBody>
                    <a:bodyPr/>
                    <a:lstStyle/>
                    <a:p>
                      <a:pPr algn="l" fontAlgn="b"/>
                      <a:r>
                        <a:rPr lang="en-US" sz="3100" u="none" strike="noStrike">
                          <a:effectLst/>
                        </a:rPr>
                        <a:t>Parks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>
                          <a:effectLst/>
                        </a:rPr>
                        <a:t>0.786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>
                          <a:effectLst/>
                        </a:rPr>
                        <a:t>0.329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extLst>
                  <a:ext uri="{0D108BD9-81ED-4DB2-BD59-A6C34878D82A}">
                    <a16:rowId xmlns:a16="http://schemas.microsoft.com/office/drawing/2014/main" val="1778602009"/>
                  </a:ext>
                </a:extLst>
              </a:tr>
              <a:tr h="603942">
                <a:tc>
                  <a:txBody>
                    <a:bodyPr/>
                    <a:lstStyle/>
                    <a:p>
                      <a:pPr algn="l" fontAlgn="b"/>
                      <a:r>
                        <a:rPr lang="en-US" sz="3100" u="none" strike="noStrike">
                          <a:effectLst/>
                        </a:rPr>
                        <a:t>Other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>
                          <a:effectLst/>
                        </a:rPr>
                        <a:t>0.017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>
                          <a:effectLst/>
                        </a:rPr>
                        <a:t>0.378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extLst>
                  <a:ext uri="{0D108BD9-81ED-4DB2-BD59-A6C34878D82A}">
                    <a16:rowId xmlns:a16="http://schemas.microsoft.com/office/drawing/2014/main" val="2589097213"/>
                  </a:ext>
                </a:extLst>
              </a:tr>
              <a:tr h="1081881">
                <a:tc>
                  <a:txBody>
                    <a:bodyPr/>
                    <a:lstStyle/>
                    <a:p>
                      <a:pPr algn="l" fontAlgn="b"/>
                      <a:r>
                        <a:rPr lang="en-US" sz="3100" u="none" strike="noStrike">
                          <a:effectLst/>
                        </a:rPr>
                        <a:t>Cook County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>
                          <a:effectLst/>
                        </a:rPr>
                        <a:t>0.511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>
                          <a:effectLst/>
                        </a:rPr>
                        <a:t>0.511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extLst>
                  <a:ext uri="{0D108BD9-81ED-4DB2-BD59-A6C34878D82A}">
                    <a16:rowId xmlns:a16="http://schemas.microsoft.com/office/drawing/2014/main" val="2580317532"/>
                  </a:ext>
                </a:extLst>
              </a:tr>
              <a:tr h="603942">
                <a:tc>
                  <a:txBody>
                    <a:bodyPr/>
                    <a:lstStyle/>
                    <a:p>
                      <a:pPr algn="l" fontAlgn="b"/>
                      <a:r>
                        <a:rPr lang="en-US" sz="3100" u="none" strike="noStrike">
                          <a:effectLst/>
                        </a:rPr>
                        <a:t>Municipality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>
                          <a:effectLst/>
                        </a:rPr>
                        <a:t>1.946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>
                          <a:effectLst/>
                        </a:rPr>
                        <a:t>1.746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extLst>
                  <a:ext uri="{0D108BD9-81ED-4DB2-BD59-A6C34878D82A}">
                    <a16:rowId xmlns:a16="http://schemas.microsoft.com/office/drawing/2014/main" val="1067512050"/>
                  </a:ext>
                </a:extLst>
              </a:tr>
              <a:tr h="603942">
                <a:tc>
                  <a:txBody>
                    <a:bodyPr/>
                    <a:lstStyle/>
                    <a:p>
                      <a:pPr algn="l" fontAlgn="b"/>
                      <a:r>
                        <a:rPr lang="en-US" sz="3100" u="none" strike="noStrike">
                          <a:effectLst/>
                        </a:rPr>
                        <a:t>Total</a:t>
                      </a:r>
                      <a:endParaRPr lang="en-US" sz="3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b="1" u="none" strike="noStrike" dirty="0">
                          <a:effectLst/>
                        </a:rPr>
                        <a:t>14.539</a:t>
                      </a:r>
                      <a:endParaRPr lang="en-US" sz="3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b="1" u="none" strike="noStrike" dirty="0">
                          <a:effectLst/>
                        </a:rPr>
                        <a:t>6.911</a:t>
                      </a:r>
                      <a:endParaRPr lang="en-US" sz="3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725" marR="21725" marT="21725" marB="0" anchor="b"/>
                </a:tc>
                <a:extLst>
                  <a:ext uri="{0D108BD9-81ED-4DB2-BD59-A6C34878D82A}">
                    <a16:rowId xmlns:a16="http://schemas.microsoft.com/office/drawing/2014/main" val="1459263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179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DA7384-D9A3-A04A-AF0F-EA8E70269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53" y="1269004"/>
            <a:ext cx="2375601" cy="176586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E7858E-B50F-9A46-AF1A-4F53C55BFE2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3316288"/>
            <a:ext cx="5332413" cy="1389062"/>
          </a:xfrm>
        </p:spPr>
        <p:txBody>
          <a:bodyPr/>
          <a:lstStyle/>
          <a:p>
            <a:r>
              <a:rPr lang="en-US" dirty="0"/>
              <a:t>Actual value = $100,000 </a:t>
            </a:r>
          </a:p>
          <a:p>
            <a:r>
              <a:rPr lang="en-US" dirty="0"/>
              <a:t>Accurate tax = $500 (1/3 of levy)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65B7C8-751F-AC4E-BE64-7ACA3F959D7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859588" y="3316288"/>
            <a:ext cx="5332412" cy="1389062"/>
          </a:xfrm>
        </p:spPr>
        <p:txBody>
          <a:bodyPr/>
          <a:lstStyle/>
          <a:p>
            <a:r>
              <a:rPr lang="en-US" dirty="0"/>
              <a:t>Actual value = $200,000</a:t>
            </a:r>
          </a:p>
          <a:p>
            <a:r>
              <a:rPr lang="en-US" dirty="0"/>
              <a:t>Accurate tax = $1,000 (2/3 of levy)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FACFC-5E8C-204D-A26D-D47CA9CCA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820" y="161923"/>
            <a:ext cx="2279389" cy="29517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82F3F8-F2AE-0846-BC89-EC21D3DE1D24}"/>
              </a:ext>
            </a:extLst>
          </p:cNvPr>
          <p:cNvSpPr txBox="1"/>
          <p:nvPr/>
        </p:nvSpPr>
        <p:spPr>
          <a:xfrm>
            <a:off x="4737454" y="468784"/>
            <a:ext cx="27137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Levy = $1,500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A37D9A9-0402-304E-84AE-E950044EB3FF}"/>
              </a:ext>
            </a:extLst>
          </p:cNvPr>
          <p:cNvSpPr txBox="1">
            <a:spLocks/>
          </p:cNvSpPr>
          <p:nvPr/>
        </p:nvSpPr>
        <p:spPr>
          <a:xfrm>
            <a:off x="415600" y="4531599"/>
            <a:ext cx="5333200" cy="211252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en-US" sz="1867" dirty="0"/>
              <a:t>Regressive assessed value = $125,000</a:t>
            </a:r>
          </a:p>
          <a:p>
            <a:r>
              <a:rPr lang="en-US" sz="1867" dirty="0"/>
              <a:t>Regressive tax = $682 (45% of levy)</a:t>
            </a:r>
          </a:p>
          <a:p>
            <a:r>
              <a:rPr lang="en-US" sz="1867" dirty="0"/>
              <a:t>Tax shift = + $182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49883-B7C0-F048-96A9-6C4DB8A3E434}"/>
              </a:ext>
            </a:extLst>
          </p:cNvPr>
          <p:cNvSpPr txBox="1">
            <a:spLocks/>
          </p:cNvSpPr>
          <p:nvPr/>
        </p:nvSpPr>
        <p:spPr>
          <a:xfrm>
            <a:off x="6443200" y="4531600"/>
            <a:ext cx="5333200" cy="211252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en-US" sz="1867" dirty="0"/>
              <a:t>Regressive assessed value = 150,000</a:t>
            </a:r>
          </a:p>
          <a:p>
            <a:r>
              <a:rPr lang="en-US" sz="1867" dirty="0"/>
              <a:t>Regressive tax = $818 (55% of levy)</a:t>
            </a:r>
          </a:p>
          <a:p>
            <a:r>
              <a:rPr lang="en-US" sz="1867" dirty="0"/>
              <a:t>Tax shift = -$182</a:t>
            </a:r>
          </a:p>
        </p:txBody>
      </p:sp>
    </p:spTree>
    <p:extLst>
      <p:ext uri="{BB962C8B-B14F-4D97-AF65-F5344CB8AC3E}">
        <p14:creationId xmlns:p14="http://schemas.microsoft.com/office/powerpoint/2010/main" val="186681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7BDAA-F772-4D94-A991-1DD77B35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issue with tax bills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8D144-B9F8-49C8-99E4-C17ECA973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$211.80 decrease in exemption, homeowner’s exemption is worth $100 * tax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54DE8-3C15-4060-972E-8E846B94E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34" y="1957984"/>
            <a:ext cx="5179355" cy="3317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350359-61E9-4B83-ACB9-2E8FB3078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133" y="1957984"/>
            <a:ext cx="5458587" cy="34294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88D940-EB37-4832-9022-E9D2520F3264}"/>
              </a:ext>
            </a:extLst>
          </p:cNvPr>
          <p:cNvSpPr/>
          <p:nvPr/>
        </p:nvSpPr>
        <p:spPr>
          <a:xfrm>
            <a:off x="10219811" y="2894121"/>
            <a:ext cx="905389" cy="213064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4AC179-EF30-4369-AD44-B301B2492299}"/>
              </a:ext>
            </a:extLst>
          </p:cNvPr>
          <p:cNvSpPr/>
          <p:nvPr/>
        </p:nvSpPr>
        <p:spPr>
          <a:xfrm>
            <a:off x="4669784" y="2894121"/>
            <a:ext cx="905389" cy="213064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39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C22C-FF59-48DE-9C47-9DF63D22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Legislative/Administrative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25D89-66ED-49B5-8F18-0F524235A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/>
              <a:t>Jurisdictional complexity of the three offices (Assessor, Board of Review, Treasurer)</a:t>
            </a:r>
          </a:p>
          <a:p>
            <a:pPr marL="932688" lvl="2" indent="-457200"/>
            <a:r>
              <a:rPr lang="en-US" sz="2400" dirty="0"/>
              <a:t>Lack of coordination on appeals</a:t>
            </a:r>
          </a:p>
          <a:p>
            <a:pPr marL="932688" lvl="2" indent="-457200"/>
            <a:r>
              <a:rPr lang="en-US" sz="2400" dirty="0"/>
              <a:t>Gap between assessment and tax bill</a:t>
            </a:r>
          </a:p>
          <a:p>
            <a:pPr lvl="1"/>
            <a:r>
              <a:rPr lang="en-US" sz="3200" dirty="0"/>
              <a:t>3-year reassessment cycle/Data Quality</a:t>
            </a:r>
          </a:p>
          <a:p>
            <a:pPr lvl="1"/>
            <a:r>
              <a:rPr lang="en-US" sz="3200" dirty="0"/>
              <a:t>Commercial/Residential Divide</a:t>
            </a:r>
          </a:p>
          <a:p>
            <a:pPr lvl="1"/>
            <a:r>
              <a:rPr lang="en-US" sz="3200" dirty="0"/>
              <a:t>Overly complicated exemptions process (administrative burden, overly complicated to apply for)</a:t>
            </a:r>
          </a:p>
        </p:txBody>
      </p:sp>
    </p:spTree>
    <p:extLst>
      <p:ext uri="{BB962C8B-B14F-4D97-AF65-F5344CB8AC3E}">
        <p14:creationId xmlns:p14="http://schemas.microsoft.com/office/powerpoint/2010/main" val="4074622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96A6-3D95-044D-A71F-B0E0DAFA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Software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4CC53-8AEA-EA43-B8B1-24EB8386F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University of Chicago Center for Municipal Finance offers a free software package to analyze vertical equity in assessments</a:t>
            </a:r>
          </a:p>
          <a:p>
            <a:pPr lvl="1"/>
            <a:r>
              <a:rPr lang="en-US" dirty="0"/>
              <a:t>Written in R (free, open source statistical software)</a:t>
            </a:r>
          </a:p>
          <a:p>
            <a:pPr lvl="1"/>
            <a:r>
              <a:rPr lang="en-US" dirty="0"/>
              <a:t>Available at </a:t>
            </a:r>
            <a:r>
              <a:rPr lang="en-US" dirty="0">
                <a:hlinkClick r:id="rId2"/>
              </a:rPr>
              <a:t>www.propertytaxproject.uchicago.edu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90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DA7384-D9A3-A04A-AF0F-EA8E7026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53" y="1269004"/>
            <a:ext cx="2375601" cy="176586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E7858E-B50F-9A46-AF1A-4F53C55BFE2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3316288"/>
            <a:ext cx="5332413" cy="1389062"/>
          </a:xfrm>
        </p:spPr>
        <p:txBody>
          <a:bodyPr/>
          <a:lstStyle/>
          <a:p>
            <a:r>
              <a:rPr lang="en-US" dirty="0"/>
              <a:t>Actual value = $100,000 </a:t>
            </a:r>
          </a:p>
          <a:p>
            <a:r>
              <a:rPr lang="en-US" dirty="0"/>
              <a:t>Accurate tax = $500 (1/3 of levy)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65B7C8-751F-AC4E-BE64-7ACA3F959D7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859588" y="3316288"/>
            <a:ext cx="5332412" cy="1389062"/>
          </a:xfrm>
        </p:spPr>
        <p:txBody>
          <a:bodyPr/>
          <a:lstStyle/>
          <a:p>
            <a:r>
              <a:rPr lang="en-US" dirty="0"/>
              <a:t>Actual value = $200,000</a:t>
            </a:r>
          </a:p>
          <a:p>
            <a:r>
              <a:rPr lang="en-US" dirty="0"/>
              <a:t>Accurate tax = $1,000 (2/3 of levy)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FACFC-5E8C-204D-A26D-D47CA9CCA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20" y="161923"/>
            <a:ext cx="2279389" cy="29517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82F3F8-F2AE-0846-BC89-EC21D3DE1D24}"/>
              </a:ext>
            </a:extLst>
          </p:cNvPr>
          <p:cNvSpPr txBox="1"/>
          <p:nvPr/>
        </p:nvSpPr>
        <p:spPr>
          <a:xfrm>
            <a:off x="4737454" y="468784"/>
            <a:ext cx="27137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Levy = $1,500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A37D9A9-0402-304E-84AE-E950044EB3FF}"/>
              </a:ext>
            </a:extLst>
          </p:cNvPr>
          <p:cNvSpPr txBox="1">
            <a:spLocks/>
          </p:cNvSpPr>
          <p:nvPr/>
        </p:nvSpPr>
        <p:spPr>
          <a:xfrm>
            <a:off x="415600" y="4531599"/>
            <a:ext cx="5333200" cy="211252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en-US" sz="1867" dirty="0"/>
              <a:t>Regressive assessed value = $90,000</a:t>
            </a:r>
          </a:p>
          <a:p>
            <a:r>
              <a:rPr lang="en-US" sz="1867" dirty="0"/>
              <a:t>Regressive tax = $562 (37.5% of levy)</a:t>
            </a:r>
          </a:p>
          <a:p>
            <a:r>
              <a:rPr lang="en-US" sz="1867" dirty="0"/>
              <a:t>Tax shift = + $62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49883-B7C0-F048-96A9-6C4DB8A3E434}"/>
              </a:ext>
            </a:extLst>
          </p:cNvPr>
          <p:cNvSpPr txBox="1">
            <a:spLocks/>
          </p:cNvSpPr>
          <p:nvPr/>
        </p:nvSpPr>
        <p:spPr>
          <a:xfrm>
            <a:off x="6443200" y="4531600"/>
            <a:ext cx="5333200" cy="211252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○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■"/>
              <a:defRPr sz="12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en-US" sz="1867" dirty="0"/>
              <a:t>Regressive assessed value = 150,000</a:t>
            </a:r>
          </a:p>
          <a:p>
            <a:r>
              <a:rPr lang="en-US" sz="1867" dirty="0"/>
              <a:t>Regressive tax = $938 (62.5% of levy)</a:t>
            </a:r>
          </a:p>
          <a:p>
            <a:r>
              <a:rPr lang="en-US" sz="1867" dirty="0"/>
              <a:t>Tax shift = -$62</a:t>
            </a:r>
          </a:p>
        </p:txBody>
      </p:sp>
    </p:spTree>
    <p:extLst>
      <p:ext uri="{BB962C8B-B14F-4D97-AF65-F5344CB8AC3E}">
        <p14:creationId xmlns:p14="http://schemas.microsoft.com/office/powerpoint/2010/main" val="42008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 sz="3733" dirty="0"/>
              <a:t>What </a:t>
            </a:r>
            <a:r>
              <a:rPr lang="en-US" sz="3733" dirty="0"/>
              <a:t>Does a Fair and Accurate System Look Like?</a:t>
            </a:r>
            <a:endParaRPr lang="en" sz="3733" dirty="0"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778167" y="5945700"/>
            <a:ext cx="2281200" cy="82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867"/>
              <a:t>Home Value</a:t>
            </a:r>
          </a:p>
        </p:txBody>
      </p:sp>
      <p:grpSp>
        <p:nvGrpSpPr>
          <p:cNvPr id="84" name="Shape 84"/>
          <p:cNvGrpSpPr/>
          <p:nvPr/>
        </p:nvGrpSpPr>
        <p:grpSpPr>
          <a:xfrm>
            <a:off x="4806033" y="2350100"/>
            <a:ext cx="6225467" cy="3595600"/>
            <a:chOff x="3071125" y="1381575"/>
            <a:chExt cx="4669100" cy="2696700"/>
          </a:xfrm>
        </p:grpSpPr>
        <p:cxnSp>
          <p:nvCxnSpPr>
            <p:cNvPr id="85" name="Shape 85"/>
            <p:cNvCxnSpPr/>
            <p:nvPr/>
          </p:nvCxnSpPr>
          <p:spPr>
            <a:xfrm>
              <a:off x="3071125" y="1381575"/>
              <a:ext cx="24900" cy="269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86" name="Shape 86"/>
            <p:cNvCxnSpPr/>
            <p:nvPr/>
          </p:nvCxnSpPr>
          <p:spPr>
            <a:xfrm rot="10800000" flipH="1">
              <a:off x="3112725" y="4045025"/>
              <a:ext cx="4627500" cy="1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 rot="-5400000">
            <a:off x="2559833" y="3987500"/>
            <a:ext cx="27144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867"/>
              <a:t>Sales Ratio</a:t>
            </a:r>
          </a:p>
        </p:txBody>
      </p:sp>
      <p:cxnSp>
        <p:nvCxnSpPr>
          <p:cNvPr id="88" name="Shape 88"/>
          <p:cNvCxnSpPr/>
          <p:nvPr/>
        </p:nvCxnSpPr>
        <p:spPr>
          <a:xfrm rot="10800000" flipH="1">
            <a:off x="4864567" y="4199900"/>
            <a:ext cx="5758800" cy="128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135167" y="3947700"/>
            <a:ext cx="7112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r">
              <a:buNone/>
            </a:pPr>
            <a:r>
              <a:rPr lang="en" sz="1600"/>
              <a:t>1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153367" y="5428500"/>
            <a:ext cx="7112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r">
              <a:buNone/>
            </a:pPr>
            <a:r>
              <a:rPr lang="en" sz="1600"/>
              <a:t>0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006033" y="2350100"/>
            <a:ext cx="8000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r">
              <a:buNone/>
            </a:pPr>
            <a:r>
              <a:rPr lang="en" sz="1600"/>
              <a:t>2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9561667" y="2350100"/>
            <a:ext cx="2500800" cy="14380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333"/>
              <a:t>Orange line = Fair and accurate assessments, all homes assessed at market value. Sales ratio = 1 for all homes</a:t>
            </a:r>
          </a:p>
        </p:txBody>
      </p:sp>
      <p:cxnSp>
        <p:nvCxnSpPr>
          <p:cNvPr id="94" name="Shape 94"/>
          <p:cNvCxnSpPr/>
          <p:nvPr/>
        </p:nvCxnSpPr>
        <p:spPr>
          <a:xfrm flipH="1">
            <a:off x="9424767" y="3412000"/>
            <a:ext cx="488400" cy="6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864567" y="5945700"/>
            <a:ext cx="7112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r">
              <a:buNone/>
            </a:pPr>
            <a:r>
              <a:rPr lang="en" sz="1600"/>
              <a:t>Low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0320300" y="5945700"/>
            <a:ext cx="7112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r">
              <a:buNone/>
            </a:pPr>
            <a:r>
              <a:rPr lang="en" sz="1600"/>
              <a:t>High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180833" y="1872400"/>
            <a:ext cx="2741600" cy="14380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333"/>
              <a:t>The </a:t>
            </a:r>
            <a:r>
              <a:rPr lang="en" sz="1333" b="1">
                <a:solidFill>
                  <a:srgbClr val="FF9900"/>
                </a:solidFill>
              </a:rPr>
              <a:t>sales</a:t>
            </a:r>
            <a:r>
              <a:rPr lang="en" sz="1333"/>
              <a:t> </a:t>
            </a:r>
            <a:r>
              <a:rPr lang="en" sz="1333" b="1">
                <a:solidFill>
                  <a:srgbClr val="FF9900"/>
                </a:solidFill>
              </a:rPr>
              <a:t>ratio </a:t>
            </a:r>
            <a:r>
              <a:rPr lang="en" sz="1333">
                <a:solidFill>
                  <a:srgbClr val="B7B7B7"/>
                </a:solidFill>
              </a:rPr>
              <a:t>is the assessor’s estimate of a property’s value divided</a:t>
            </a:r>
            <a:r>
              <a:rPr lang="en" sz="1333"/>
              <a:t> the property’s sale price. If assessments are accurate, the sales ratio is equal to 1 for all homes. 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12400" y="3327300"/>
            <a:ext cx="2741600" cy="14380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333"/>
              <a:t>If the sales ratio is greater than 1, a home is over-assessed. If the sales ratio is less than 1, a home is under-assessed. A system in which less expensive homes are assessed at higher ratios  than more expensive  homes is </a:t>
            </a:r>
            <a:r>
              <a:rPr lang="en" sz="1333" b="1">
                <a:solidFill>
                  <a:srgbClr val="FF9900"/>
                </a:solidFill>
              </a:rPr>
              <a:t>regressive</a:t>
            </a:r>
            <a:r>
              <a:rPr lang="en" sz="1333"/>
              <a:t>.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212400" y="5206167"/>
            <a:ext cx="2741600" cy="14380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333"/>
              <a:t>When assessments are regressive, owners of more expensive homes pay less in property taxes than they should while owners of less expensive homes </a:t>
            </a:r>
            <a:r>
              <a:rPr lang="en" sz="1333" b="1">
                <a:solidFill>
                  <a:srgbClr val="FF9900"/>
                </a:solidFill>
              </a:rPr>
              <a:t>pay too much</a:t>
            </a:r>
            <a:r>
              <a:rPr lang="en" sz="1333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What is regressivity and why is it unfair?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778167" y="5945700"/>
            <a:ext cx="2281200" cy="82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867"/>
              <a:t>Home Value</a:t>
            </a:r>
          </a:p>
        </p:txBody>
      </p:sp>
      <p:grpSp>
        <p:nvGrpSpPr>
          <p:cNvPr id="84" name="Shape 84"/>
          <p:cNvGrpSpPr/>
          <p:nvPr/>
        </p:nvGrpSpPr>
        <p:grpSpPr>
          <a:xfrm>
            <a:off x="4806033" y="2350100"/>
            <a:ext cx="6225467" cy="3595600"/>
            <a:chOff x="3071125" y="1381575"/>
            <a:chExt cx="4669100" cy="2696700"/>
          </a:xfrm>
        </p:grpSpPr>
        <p:cxnSp>
          <p:nvCxnSpPr>
            <p:cNvPr id="85" name="Shape 85"/>
            <p:cNvCxnSpPr/>
            <p:nvPr/>
          </p:nvCxnSpPr>
          <p:spPr>
            <a:xfrm>
              <a:off x="3071125" y="1381575"/>
              <a:ext cx="24900" cy="269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86" name="Shape 86"/>
            <p:cNvCxnSpPr/>
            <p:nvPr/>
          </p:nvCxnSpPr>
          <p:spPr>
            <a:xfrm rot="10800000" flipH="1">
              <a:off x="3112725" y="4045025"/>
              <a:ext cx="4627500" cy="1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 rot="-5400000">
            <a:off x="2559833" y="3987500"/>
            <a:ext cx="27144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867"/>
              <a:t>Sales Ratio</a:t>
            </a:r>
          </a:p>
        </p:txBody>
      </p:sp>
      <p:cxnSp>
        <p:nvCxnSpPr>
          <p:cNvPr id="88" name="Shape 88"/>
          <p:cNvCxnSpPr/>
          <p:nvPr/>
        </p:nvCxnSpPr>
        <p:spPr>
          <a:xfrm rot="10800000" flipH="1">
            <a:off x="4864567" y="4199900"/>
            <a:ext cx="5758800" cy="128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89" name="Shape 89"/>
          <p:cNvSpPr/>
          <p:nvPr/>
        </p:nvSpPr>
        <p:spPr>
          <a:xfrm>
            <a:off x="5074834" y="2531017"/>
            <a:ext cx="5515233" cy="2951833"/>
          </a:xfrm>
          <a:custGeom>
            <a:avLst/>
            <a:gdLst/>
            <a:ahLst/>
            <a:cxnLst/>
            <a:rect l="0" t="0" r="0" b="0"/>
            <a:pathLst>
              <a:path w="165457" h="88555" extrusionOk="0">
                <a:moveTo>
                  <a:pt x="0" y="0"/>
                </a:moveTo>
                <a:cubicBezTo>
                  <a:pt x="10819" y="8433"/>
                  <a:pt x="37341" y="35843"/>
                  <a:pt x="64918" y="50603"/>
                </a:cubicBezTo>
                <a:cubicBezTo>
                  <a:pt x="92494" y="65362"/>
                  <a:pt x="148700" y="82229"/>
                  <a:pt x="165457" y="88555"/>
                </a:cubicBezTo>
              </a:path>
            </a:pathLst>
          </a:custGeom>
          <a:noFill/>
          <a:ln w="19050" cap="flat" cmpd="sng">
            <a:solidFill>
              <a:srgbClr val="4A86E8"/>
            </a:solidFill>
            <a:prstDash val="solid"/>
            <a:round/>
            <a:headEnd type="none" w="lg" len="lg"/>
            <a:tailEnd type="none" w="lg" len="lg"/>
          </a:ln>
        </p:spPr>
        <p:txBody>
          <a:bodyPr/>
          <a:lstStyle/>
          <a:p>
            <a:endParaRPr lang="en-US" sz="2400" dirty="0"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135167" y="3947700"/>
            <a:ext cx="7112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r">
              <a:buNone/>
            </a:pPr>
            <a:r>
              <a:rPr lang="en" sz="1600"/>
              <a:t>1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153367" y="5428500"/>
            <a:ext cx="7112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r">
              <a:buNone/>
            </a:pPr>
            <a:r>
              <a:rPr lang="en" sz="1600"/>
              <a:t>0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006033" y="2350100"/>
            <a:ext cx="8000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r">
              <a:buNone/>
            </a:pPr>
            <a:r>
              <a:rPr lang="en" sz="1600"/>
              <a:t>2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9561667" y="2350100"/>
            <a:ext cx="2500800" cy="14380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333"/>
              <a:t>Orange line = Fair and accurate assessments, all homes assessed at market value. Sales ratio = 1 for all homes</a:t>
            </a:r>
          </a:p>
        </p:txBody>
      </p:sp>
      <p:cxnSp>
        <p:nvCxnSpPr>
          <p:cNvPr id="94" name="Shape 94"/>
          <p:cNvCxnSpPr/>
          <p:nvPr/>
        </p:nvCxnSpPr>
        <p:spPr>
          <a:xfrm flipH="1">
            <a:off x="9424767" y="3412000"/>
            <a:ext cx="488400" cy="6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183933" y="1889700"/>
            <a:ext cx="2741600" cy="14380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333"/>
              <a:t>Blue line = Regressive assessments, less expensive homes assessed at higher rate than more expensive homes</a:t>
            </a:r>
          </a:p>
        </p:txBody>
      </p:sp>
      <p:cxnSp>
        <p:nvCxnSpPr>
          <p:cNvPr id="96" name="Shape 96"/>
          <p:cNvCxnSpPr/>
          <p:nvPr/>
        </p:nvCxnSpPr>
        <p:spPr>
          <a:xfrm flipH="1">
            <a:off x="6173300" y="2823833"/>
            <a:ext cx="488400" cy="3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864567" y="5945700"/>
            <a:ext cx="7112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r">
              <a:buNone/>
            </a:pPr>
            <a:r>
              <a:rPr lang="en" sz="1600"/>
              <a:t>Low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0320300" y="5945700"/>
            <a:ext cx="711200" cy="517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r">
              <a:buNone/>
            </a:pPr>
            <a:r>
              <a:rPr lang="en" sz="1600"/>
              <a:t>High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180833" y="1872400"/>
            <a:ext cx="2741600" cy="14380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333"/>
              <a:t>The </a:t>
            </a:r>
            <a:r>
              <a:rPr lang="en" sz="1333" b="1">
                <a:solidFill>
                  <a:srgbClr val="FF9900"/>
                </a:solidFill>
              </a:rPr>
              <a:t>sales</a:t>
            </a:r>
            <a:r>
              <a:rPr lang="en" sz="1333"/>
              <a:t> </a:t>
            </a:r>
            <a:r>
              <a:rPr lang="en" sz="1333" b="1">
                <a:solidFill>
                  <a:srgbClr val="FF9900"/>
                </a:solidFill>
              </a:rPr>
              <a:t>ratio </a:t>
            </a:r>
            <a:r>
              <a:rPr lang="en" sz="1333">
                <a:solidFill>
                  <a:srgbClr val="B7B7B7"/>
                </a:solidFill>
              </a:rPr>
              <a:t>is the assessor’s estimate of a property’s value divided</a:t>
            </a:r>
            <a:r>
              <a:rPr lang="en" sz="1333"/>
              <a:t> the property’s sale price. If assessments are accurate, the sales ratio is equal to 1 for all homes. 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12400" y="3327300"/>
            <a:ext cx="2741600" cy="14380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333"/>
              <a:t>If the sales ratio is greater than 1, a home is over-assessed. If the sales ratio is less than 1, a home is under-assessed. A system in which less expensive homes are assessed at higher ratios  than more expensive  homes is </a:t>
            </a:r>
            <a:r>
              <a:rPr lang="en" sz="1333" b="1">
                <a:solidFill>
                  <a:srgbClr val="FF9900"/>
                </a:solidFill>
              </a:rPr>
              <a:t>regressive</a:t>
            </a:r>
            <a:r>
              <a:rPr lang="en" sz="1333"/>
              <a:t>.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212400" y="5206167"/>
            <a:ext cx="2741600" cy="14380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algn="ctr">
              <a:buNone/>
            </a:pPr>
            <a:r>
              <a:rPr lang="en" sz="1333"/>
              <a:t>When assessments are regressive, owners of more expensive homes pay less in property taxes than they should while owners of less expensive homes </a:t>
            </a:r>
            <a:r>
              <a:rPr lang="en" sz="1333" b="1">
                <a:solidFill>
                  <a:srgbClr val="FF9900"/>
                </a:solidFill>
              </a:rPr>
              <a:t>pay too much</a:t>
            </a:r>
            <a:r>
              <a:rPr lang="en" sz="1333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920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CBE3D-F160-0843-9540-68D4FC56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0059" cy="1325563"/>
          </a:xfrm>
        </p:spPr>
        <p:txBody>
          <a:bodyPr/>
          <a:lstStyle/>
          <a:p>
            <a:r>
              <a:rPr lang="en-US" dirty="0"/>
              <a:t>Sources of Regressivity in Property Taxes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F3CBB-3217-D049-9865-6D1EB9577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sz="3200" dirty="0"/>
              <a:t>Assessor problems</a:t>
            </a:r>
          </a:p>
          <a:p>
            <a:pPr lvl="1"/>
            <a:r>
              <a:rPr lang="en-US" sz="2800" dirty="0"/>
              <a:t>Omitted variables: Factors observable to buyers and sellers but unobservable to the assessor (often not the fault of the assessor)</a:t>
            </a:r>
          </a:p>
          <a:p>
            <a:pPr lvl="1"/>
            <a:r>
              <a:rPr lang="en-US" sz="2800" dirty="0"/>
              <a:t>Poor modeling of observable variables; e.g., location and time</a:t>
            </a:r>
          </a:p>
          <a:p>
            <a:r>
              <a:rPr lang="en-US" sz="3200" dirty="0"/>
              <a:t>Policy choices</a:t>
            </a:r>
          </a:p>
          <a:p>
            <a:pPr lvl="1"/>
            <a:r>
              <a:rPr lang="en-US" sz="2800" dirty="0"/>
              <a:t>Assessment increase caps</a:t>
            </a:r>
          </a:p>
          <a:p>
            <a:pPr lvl="1"/>
            <a:r>
              <a:rPr lang="en-US" sz="2800" dirty="0"/>
              <a:t>Exemptions/abatements</a:t>
            </a:r>
          </a:p>
          <a:p>
            <a:pPr lvl="1"/>
            <a:r>
              <a:rPr lang="en-US" sz="2800" dirty="0"/>
              <a:t>Appeals</a:t>
            </a:r>
          </a:p>
        </p:txBody>
      </p:sp>
    </p:spTree>
    <p:extLst>
      <p:ext uri="{BB962C8B-B14F-4D97-AF65-F5344CB8AC3E}">
        <p14:creationId xmlns:p14="http://schemas.microsoft.com/office/powerpoint/2010/main" val="928249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9287F4-0BCB-9247-8CE2-C68904CCE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“Reassessing the Property Tax” (Berry 2021)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009A3F-21E1-D84B-AC23-E21C9150C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11345" cy="4803775"/>
          </a:xfrm>
        </p:spPr>
        <p:txBody>
          <a:bodyPr>
            <a:normAutofit/>
          </a:bodyPr>
          <a:lstStyle/>
          <a:p>
            <a:r>
              <a:rPr lang="en-US" sz="2400" dirty="0"/>
              <a:t>Vertical inequity is not just a problem for a few jurisdictions; it is the norm</a:t>
            </a:r>
          </a:p>
          <a:p>
            <a:r>
              <a:rPr lang="en-US" sz="2400" dirty="0"/>
              <a:t>Nationwide study of vertical equity</a:t>
            </a:r>
          </a:p>
          <a:p>
            <a:pPr lvl="1"/>
            <a:r>
              <a:rPr lang="en-US" sz="2000" dirty="0"/>
              <a:t>Based on data from </a:t>
            </a:r>
            <a:r>
              <a:rPr lang="en-US" sz="2000" dirty="0" err="1"/>
              <a:t>Corelogic</a:t>
            </a:r>
            <a:endParaRPr lang="en-US" sz="2000" dirty="0"/>
          </a:p>
          <a:p>
            <a:r>
              <a:rPr lang="en-US" sz="2400" dirty="0"/>
              <a:t>Finding vertical inequity in 90% + jurisdictions</a:t>
            </a:r>
          </a:p>
          <a:p>
            <a:pPr lvl="1"/>
            <a:r>
              <a:rPr lang="en-US" sz="2000" dirty="0"/>
              <a:t>Evident according to many different metrics</a:t>
            </a:r>
          </a:p>
          <a:p>
            <a:r>
              <a:rPr lang="en-US" sz="2400" dirty="0"/>
              <a:t>Over and under assessment highly spatially clustered</a:t>
            </a:r>
          </a:p>
          <a:p>
            <a:r>
              <a:rPr lang="en-US" sz="2400" dirty="0"/>
              <a:t>Resulting in neighborhood-level over and under-assessment</a:t>
            </a:r>
          </a:p>
          <a:p>
            <a:pPr lvl="1"/>
            <a:r>
              <a:rPr lang="en-US" sz="2000" dirty="0"/>
              <a:t>Predominantly African American neighborhoods substantially over-assessed, on average</a:t>
            </a:r>
          </a:p>
          <a:p>
            <a:pPr lvl="1"/>
            <a:r>
              <a:rPr lang="en-US" sz="2000" dirty="0"/>
              <a:t>The does </a:t>
            </a:r>
            <a:r>
              <a:rPr lang="en-US" sz="2000" b="1" dirty="0"/>
              <a:t>NOT</a:t>
            </a:r>
            <a:r>
              <a:rPr lang="en-US" sz="2000" dirty="0"/>
              <a:t> imply that assessors are racially motivated</a:t>
            </a:r>
          </a:p>
          <a:p>
            <a:pPr lvl="1"/>
            <a:r>
              <a:rPr lang="en-US" sz="2000" dirty="0"/>
              <a:t>Correlation between race and home value</a:t>
            </a:r>
          </a:p>
        </p:txBody>
      </p:sp>
    </p:spTree>
    <p:extLst>
      <p:ext uri="{BB962C8B-B14F-4D97-AF65-F5344CB8AC3E}">
        <p14:creationId xmlns:p14="http://schemas.microsoft.com/office/powerpoint/2010/main" val="1244468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8UrsLd0MbyddsJpPHlvRaS_dvHqdMghdqaCVP8wOumExPDwk1kQN7ar9BVTKnCFseGsjia9rnCuF9Lf3uL0Zz9AGF1Sc8N1E2ds36aGLx78v1X-a1aUgCcYnPhsUzo5ezAwITQLo">
            <a:extLst>
              <a:ext uri="{FF2B5EF4-FFF2-40B4-BE49-F238E27FC236}">
                <a16:creationId xmlns:a16="http://schemas.microsoft.com/office/drawing/2014/main" id="{8DCB1CA3-1108-7747-ADAE-C8C135444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3" y="2105876"/>
            <a:ext cx="5360670" cy="389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soB49FwB7JyWqj9zqjBXnXSk3gQBz77f-FwMC7TaDyJpnyNBORlg2PJcubb59U1yRFDOcw9kvygCpRR7aayqOvSftyhtP8VJqG0Stol-pFMb3vIVlt6sgfDzgLj5KlFUTEXlnjPB">
            <a:extLst>
              <a:ext uri="{FF2B5EF4-FFF2-40B4-BE49-F238E27FC236}">
                <a16:creationId xmlns:a16="http://schemas.microsoft.com/office/drawing/2014/main" id="{CA9F12E6-E7B1-E442-B33C-6D7646501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165" y="2105876"/>
            <a:ext cx="5360670" cy="389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1B103A-AF49-094D-8819-2820A8F13674}"/>
              </a:ext>
            </a:extLst>
          </p:cNvPr>
          <p:cNvSpPr txBox="1"/>
          <p:nvPr/>
        </p:nvSpPr>
        <p:spPr>
          <a:xfrm>
            <a:off x="772708" y="5995765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Nationwide Assessment Regressivity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AACF9-3E81-AF4D-924C-FEF081496A05}"/>
              </a:ext>
            </a:extLst>
          </p:cNvPr>
          <p:cNvSpPr txBox="1"/>
          <p:nvPr/>
        </p:nvSpPr>
        <p:spPr>
          <a:xfrm>
            <a:off x="6658500" y="5995765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Nationwide Property Tax  Regressivity</a:t>
            </a:r>
          </a:p>
        </p:txBody>
      </p:sp>
      <p:sp>
        <p:nvSpPr>
          <p:cNvPr id="8" name="Google Shape;82;p17">
            <a:extLst>
              <a:ext uri="{FF2B5EF4-FFF2-40B4-BE49-F238E27FC236}">
                <a16:creationId xmlns:a16="http://schemas.microsoft.com/office/drawing/2014/main" id="{B0B99475-E65C-D94A-B48D-178781EF0D86}"/>
              </a:ext>
            </a:extLst>
          </p:cNvPr>
          <p:cNvSpPr txBox="1">
            <a:spLocks/>
          </p:cNvSpPr>
          <p:nvPr/>
        </p:nvSpPr>
        <p:spPr>
          <a:xfrm>
            <a:off x="833882" y="213619"/>
            <a:ext cx="9810322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Nationwide Binned Scatter Plots for Assessments and Taxes</a:t>
            </a:r>
          </a:p>
        </p:txBody>
      </p:sp>
    </p:spTree>
    <p:extLst>
      <p:ext uri="{BB962C8B-B14F-4D97-AF65-F5344CB8AC3E}">
        <p14:creationId xmlns:p14="http://schemas.microsoft.com/office/powerpoint/2010/main" val="1032128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1180</TotalTime>
  <Words>1733</Words>
  <Application>Microsoft Office PowerPoint</Application>
  <PresentationFormat>Widescreen</PresentationFormat>
  <Paragraphs>174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Average</vt:lpstr>
      <vt:lpstr>Calibri</vt:lpstr>
      <vt:lpstr>Calibri Light</vt:lpstr>
      <vt:lpstr>Roboto</vt:lpstr>
      <vt:lpstr>Times New Roman</vt:lpstr>
      <vt:lpstr>Trebuchet MS</vt:lpstr>
      <vt:lpstr>Retrospect</vt:lpstr>
      <vt:lpstr>Institutionalized Inequities: Property Taxation in Chicago and Beyond</vt:lpstr>
      <vt:lpstr>PowerPoint Presentation</vt:lpstr>
      <vt:lpstr>PowerPoint Presentation</vt:lpstr>
      <vt:lpstr>PowerPoint Presentation</vt:lpstr>
      <vt:lpstr>What Does a Fair and Accurate System Look Like?</vt:lpstr>
      <vt:lpstr>What is regressivity and why is it unfair?</vt:lpstr>
      <vt:lpstr>Sources of Regressivity in Property Taxes</vt:lpstr>
      <vt:lpstr>“Reassessing the Property Tax” (Berry 2021) </vt:lpstr>
      <vt:lpstr>PowerPoint Presentation</vt:lpstr>
      <vt:lpstr>PowerPoint Presentation</vt:lpstr>
      <vt:lpstr>Regional Comparisons: Cook County</vt:lpstr>
      <vt:lpstr>Regional Comparisons: Will County</vt:lpstr>
      <vt:lpstr>Regional Comparisons: DuPage County</vt:lpstr>
      <vt:lpstr>Regional Comparisons: La Grange Park</vt:lpstr>
      <vt:lpstr>Regional Comparisons: La Grange Park</vt:lpstr>
      <vt:lpstr>Regional Comparisons: La Grange Park</vt:lpstr>
      <vt:lpstr>Cook County</vt:lpstr>
      <vt:lpstr>Assessments</vt:lpstr>
      <vt:lpstr>Assessments</vt:lpstr>
      <vt:lpstr>Sales Ratio &amp; Race (2010 to 2020)</vt:lpstr>
      <vt:lpstr>Average Ratio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Appeal Rate (per residential property 2010 to 2020)</vt:lpstr>
      <vt:lpstr>Effective Tax Rate</vt:lpstr>
      <vt:lpstr>Jurisdiction Tax Rate Comparison</vt:lpstr>
      <vt:lpstr>One issue with tax bills</vt:lpstr>
      <vt:lpstr>Legislative/Administrative Solutions</vt:lpstr>
      <vt:lpstr>Free Software Package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Institutionalized Inequities: Property Taxation in Chicago and Beyond</dc:title>
  <dc:creator>Doi, Lisa</dc:creator>
  <cp:lastModifiedBy>Doi, Lisa</cp:lastModifiedBy>
  <cp:revision>11</cp:revision>
  <dcterms:created xsi:type="dcterms:W3CDTF">2021-09-20T16:55:22Z</dcterms:created>
  <dcterms:modified xsi:type="dcterms:W3CDTF">2021-09-29T16:52:16Z</dcterms:modified>
</cp:coreProperties>
</file>